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10287000" cx="18288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2" roundtripDataSignature="AMtx7mho5QDBB7+3SIdnq4OKiJVhO0/D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EFBB78-C3A0-4CAC-BBE4-A3E5D8A39363}">
  <a:tblStyle styleId="{43EFBB78-C3A0-4CAC-BBE4-A3E5D8A3936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Aastha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5b5f11cc0_4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Talu</a:t>
            </a:r>
            <a:endParaRPr/>
          </a:p>
        </p:txBody>
      </p:sp>
      <p:sp>
        <p:nvSpPr>
          <p:cNvPr id="214" name="Google Shape;214;g1a5b5f11cc0_4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b6141854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James</a:t>
            </a:r>
            <a:endParaRPr/>
          </a:p>
        </p:txBody>
      </p:sp>
      <p:sp>
        <p:nvSpPr>
          <p:cNvPr id="227" name="Google Shape;227;g1ab6141854e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b614185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James</a:t>
            </a:r>
            <a:endParaRPr/>
          </a:p>
        </p:txBody>
      </p:sp>
      <p:sp>
        <p:nvSpPr>
          <p:cNvPr id="241" name="Google Shape;241;g1ab6141854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a5b5f11cc0_4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James</a:t>
            </a:r>
            <a:endParaRPr/>
          </a:p>
        </p:txBody>
      </p:sp>
      <p:sp>
        <p:nvSpPr>
          <p:cNvPr id="254" name="Google Shape;254;g1a5b5f11cc0_4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a7bf50485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James</a:t>
            </a:r>
            <a:endParaRPr/>
          </a:p>
        </p:txBody>
      </p:sp>
      <p:sp>
        <p:nvSpPr>
          <p:cNvPr id="267" name="Google Shape;267;g1a7bf504856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b2b3829ce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James</a:t>
            </a:r>
            <a:endParaRPr/>
          </a:p>
        </p:txBody>
      </p:sp>
      <p:sp>
        <p:nvSpPr>
          <p:cNvPr id="283" name="Google Shape;283;g1b2b3829ce9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5add0f859_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James</a:t>
            </a:r>
            <a:endParaRPr/>
          </a:p>
        </p:txBody>
      </p:sp>
      <p:sp>
        <p:nvSpPr>
          <p:cNvPr id="299" name="Google Shape;299;g1a5add0f859_9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a5add0f859_9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a5add0f859_9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a5add0f859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1a5add0f859_8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Aastha</a:t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5add0f8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Aastha</a:t>
            </a:r>
            <a:endParaRPr/>
          </a:p>
        </p:txBody>
      </p:sp>
      <p:sp>
        <p:nvSpPr>
          <p:cNvPr id="109" name="Google Shape;109;g1a5add0f859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Rohit</a:t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5b5f11cc0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Rohit</a:t>
            </a:r>
            <a:endParaRPr/>
          </a:p>
        </p:txBody>
      </p:sp>
      <p:sp>
        <p:nvSpPr>
          <p:cNvPr id="141" name="Google Shape;141;g1a5b5f11cc0_4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5add0f859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Jing</a:t>
            </a:r>
            <a:endParaRPr/>
          </a:p>
        </p:txBody>
      </p:sp>
      <p:sp>
        <p:nvSpPr>
          <p:cNvPr id="152" name="Google Shape;152;g1a5add0f859_9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5b5f11cc0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Jing</a:t>
            </a:r>
            <a:endParaRPr/>
          </a:p>
        </p:txBody>
      </p:sp>
      <p:sp>
        <p:nvSpPr>
          <p:cNvPr id="166" name="Google Shape;166;g1a5b5f11cc0_4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cace448e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Jing</a:t>
            </a:r>
            <a:endParaRPr/>
          </a:p>
        </p:txBody>
      </p:sp>
      <p:sp>
        <p:nvSpPr>
          <p:cNvPr id="180" name="Google Shape;180;g1acace448e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b6141854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Talu</a:t>
            </a:r>
            <a:endParaRPr/>
          </a:p>
        </p:txBody>
      </p:sp>
      <p:sp>
        <p:nvSpPr>
          <p:cNvPr id="196" name="Google Shape;196;g1ab6141854e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" name="Google Shape;18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" name="Google Shape;19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4884073" y="-3233536"/>
            <a:ext cx="23606873" cy="19517522"/>
            <a:chOff x="-1992948" y="-3237686"/>
            <a:chExt cx="23606873" cy="19517522"/>
          </a:xfrm>
        </p:grpSpPr>
        <p:pic>
          <p:nvPicPr>
            <p:cNvPr id="85" name="Google Shape;85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25925" y="156900"/>
              <a:ext cx="18288000" cy="1028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"/>
            <p:cNvSpPr/>
            <p:nvPr/>
          </p:nvSpPr>
          <p:spPr>
            <a:xfrm rot="-7020785">
              <a:off x="-84913" y="1847751"/>
              <a:ext cx="16230727" cy="9430147"/>
            </a:xfrm>
            <a:prstGeom prst="rect">
              <a:avLst/>
            </a:prstGeom>
            <a:solidFill>
              <a:srgbClr val="213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 rot="-7020785">
              <a:off x="-1462191" y="953496"/>
              <a:ext cx="16230727" cy="11135158"/>
            </a:xfrm>
            <a:prstGeom prst="rect">
              <a:avLst/>
            </a:prstGeom>
            <a:solidFill>
              <a:srgbClr val="263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 txBox="1"/>
            <p:nvPr/>
          </p:nvSpPr>
          <p:spPr>
            <a:xfrm>
              <a:off x="2862226" y="1428950"/>
              <a:ext cx="8568900" cy="54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8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7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DIGITAL &amp; DATA    LEADERS SURVEY ANALYSIS</a:t>
              </a:r>
              <a:endParaRPr b="1" i="0" sz="7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900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t/>
              </a:r>
              <a:endParaRPr b="1" i="0" sz="6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1028700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6242" y="8956802"/>
            <a:ext cx="1783058" cy="295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"/>
          <p:cNvCxnSpPr/>
          <p:nvPr/>
        </p:nvCxnSpPr>
        <p:spPr>
          <a:xfrm>
            <a:off x="-2298994" y="9887641"/>
            <a:ext cx="90057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"/>
          <p:cNvCxnSpPr/>
          <p:nvPr/>
        </p:nvCxnSpPr>
        <p:spPr>
          <a:xfrm>
            <a:off x="7862316" y="3114537"/>
            <a:ext cx="9309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"/>
          <p:cNvCxnSpPr/>
          <p:nvPr/>
        </p:nvCxnSpPr>
        <p:spPr>
          <a:xfrm>
            <a:off x="628699" y="2392260"/>
            <a:ext cx="12915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"/>
          <p:cNvSpPr txBox="1"/>
          <p:nvPr/>
        </p:nvSpPr>
        <p:spPr>
          <a:xfrm>
            <a:off x="728750" y="6714900"/>
            <a:ext cx="61929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Lam Quang Thinh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Nguyen Tan Loc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Jingyu Zhang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Haoyuan Li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Aastha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Rohit Singh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Anidya Bhandari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28702" y="5714438"/>
            <a:ext cx="586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6 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Members: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5b5f11cc0_4_160"/>
          <p:cNvSpPr txBox="1"/>
          <p:nvPr/>
        </p:nvSpPr>
        <p:spPr>
          <a:xfrm>
            <a:off x="3808250" y="1004825"/>
            <a:ext cx="1130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2.3 Insights  for 2023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1a5b5f11cc0_4_160"/>
          <p:cNvSpPr/>
          <p:nvPr/>
        </p:nvSpPr>
        <p:spPr>
          <a:xfrm rot="-1753183">
            <a:off x="-1866560" y="4821980"/>
            <a:ext cx="25783551" cy="9586253"/>
          </a:xfrm>
          <a:prstGeom prst="rect">
            <a:avLst/>
          </a:prstGeom>
          <a:solidFill>
            <a:srgbClr val="545454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2.8% of organisations nowadays do not have data specialists.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1a5b5f11cc0_4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835789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a5b5f11cc0_4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00" y="8701571"/>
            <a:ext cx="1783058" cy="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a5b5f11cc0_4_160"/>
          <p:cNvSpPr/>
          <p:nvPr/>
        </p:nvSpPr>
        <p:spPr>
          <a:xfrm>
            <a:off x="1028700" y="9591065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a5b5f11cc0_4_160"/>
          <p:cNvSpPr/>
          <p:nvPr/>
        </p:nvSpPr>
        <p:spPr>
          <a:xfrm>
            <a:off x="1028700" y="-675827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a5b5f11cc0_4_160"/>
          <p:cNvSpPr txBox="1"/>
          <p:nvPr/>
        </p:nvSpPr>
        <p:spPr>
          <a:xfrm>
            <a:off x="6611475" y="1928225"/>
            <a:ext cx="640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1" lang="en-US" sz="5000" u="sng" cap="none" strike="noStrike">
                <a:solidFill>
                  <a:srgbClr val="263F6B"/>
                </a:solidFill>
                <a:latin typeface="Montserrat"/>
                <a:ea typeface="Montserrat"/>
                <a:cs typeface="Montserrat"/>
                <a:sym typeface="Montserrat"/>
              </a:rPr>
              <a:t>Human resource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1a5b5f11cc0_4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2882500"/>
            <a:ext cx="9073000" cy="563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a5b5f11cc0_4_160"/>
          <p:cNvSpPr txBox="1"/>
          <p:nvPr/>
        </p:nvSpPr>
        <p:spPr>
          <a:xfrm>
            <a:off x="10380600" y="4501575"/>
            <a:ext cx="7209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en-US" sz="2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Just 2.8% of organisations nowadays do not have data specialists.</a:t>
            </a:r>
            <a:endParaRPr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Data positions are 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necessary in almost every organisation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b6141854e_0_91"/>
          <p:cNvSpPr txBox="1"/>
          <p:nvPr/>
        </p:nvSpPr>
        <p:spPr>
          <a:xfrm>
            <a:off x="3808250" y="1004825"/>
            <a:ext cx="1130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2.3 Insights  for 2023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ab6141854e_0_91"/>
          <p:cNvSpPr/>
          <p:nvPr/>
        </p:nvSpPr>
        <p:spPr>
          <a:xfrm rot="-1753183">
            <a:off x="-1866523" y="4821959"/>
            <a:ext cx="25783551" cy="9586253"/>
          </a:xfrm>
          <a:prstGeom prst="rect">
            <a:avLst/>
          </a:prstGeom>
          <a:solidFill>
            <a:srgbClr val="545454">
              <a:alpha val="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2.8% of organisations nowadays do not have data specialists.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1ab6141854e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835789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ab6141854e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00" y="8701571"/>
            <a:ext cx="1783058" cy="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ab6141854e_0_91"/>
          <p:cNvSpPr/>
          <p:nvPr/>
        </p:nvSpPr>
        <p:spPr>
          <a:xfrm>
            <a:off x="1028700" y="9591065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1ab6141854e_0_91"/>
          <p:cNvSpPr/>
          <p:nvPr/>
        </p:nvSpPr>
        <p:spPr>
          <a:xfrm>
            <a:off x="1028700" y="-675827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ab6141854e_0_91"/>
          <p:cNvSpPr txBox="1"/>
          <p:nvPr/>
        </p:nvSpPr>
        <p:spPr>
          <a:xfrm>
            <a:off x="6611475" y="1928225"/>
            <a:ext cx="640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1" lang="en-US" sz="5000" u="sng" cap="none" strike="noStrike">
                <a:solidFill>
                  <a:srgbClr val="263F6B"/>
                </a:solidFill>
                <a:latin typeface="Montserrat"/>
                <a:ea typeface="Montserrat"/>
                <a:cs typeface="Montserrat"/>
                <a:sym typeface="Montserrat"/>
              </a:rPr>
              <a:t>Human resource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g1ab6141854e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025" y="2861954"/>
            <a:ext cx="9378644" cy="579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ab6141854e_0_91"/>
          <p:cNvSpPr txBox="1"/>
          <p:nvPr/>
        </p:nvSpPr>
        <p:spPr>
          <a:xfrm>
            <a:off x="9678675" y="4275050"/>
            <a:ext cx="8109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Around 10% of organizations that are in need </a:t>
            </a: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Data</a:t>
            </a: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Engineer, Data Governance Specialist, and Data </a:t>
            </a: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Storyteller but cannot source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1ab6141854e_0_91"/>
          <p:cNvSpPr txBox="1"/>
          <p:nvPr/>
        </p:nvSpPr>
        <p:spPr>
          <a:xfrm>
            <a:off x="9678675" y="6246575"/>
            <a:ext cx="8109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Beside Data Analyst, there are still many opportunities for other roles of data 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specialists that are in high demand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organizations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b6141854e_0_0"/>
          <p:cNvSpPr txBox="1"/>
          <p:nvPr/>
        </p:nvSpPr>
        <p:spPr>
          <a:xfrm>
            <a:off x="3808250" y="1004825"/>
            <a:ext cx="1130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2.3 Insights  for 2023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ab6141854e_0_0"/>
          <p:cNvSpPr/>
          <p:nvPr/>
        </p:nvSpPr>
        <p:spPr>
          <a:xfrm rot="-1753183">
            <a:off x="-1866523" y="4821959"/>
            <a:ext cx="25783551" cy="9586253"/>
          </a:xfrm>
          <a:prstGeom prst="rect">
            <a:avLst/>
          </a:prstGeom>
          <a:solidFill>
            <a:srgbClr val="545454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1ab6141854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835789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ab6141854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8156196"/>
            <a:ext cx="1783058" cy="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ab6141854e_0_0"/>
          <p:cNvSpPr/>
          <p:nvPr/>
        </p:nvSpPr>
        <p:spPr>
          <a:xfrm>
            <a:off x="1028700" y="9591065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ab6141854e_0_0"/>
          <p:cNvSpPr/>
          <p:nvPr/>
        </p:nvSpPr>
        <p:spPr>
          <a:xfrm>
            <a:off x="1028700" y="-675827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ab6141854e_0_0"/>
          <p:cNvSpPr txBox="1"/>
          <p:nvPr/>
        </p:nvSpPr>
        <p:spPr>
          <a:xfrm>
            <a:off x="4455450" y="1928225"/>
            <a:ext cx="1080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1" lang="en-US" sz="5000" u="sng">
                <a:solidFill>
                  <a:srgbClr val="263F6B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1ab6141854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000" y="3235282"/>
            <a:ext cx="9102399" cy="56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ab6141854e_0_0"/>
          <p:cNvSpPr txBox="1"/>
          <p:nvPr/>
        </p:nvSpPr>
        <p:spPr>
          <a:xfrm>
            <a:off x="10096475" y="4428100"/>
            <a:ext cx="69510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en-US" sz="2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Amazon Web Services (AWS), Google Cloud Platform (GCP), and Microsoft Azure are being utilised by most organisations, recognized by 44%, 24%, and 50% of Cloud computing service usage in 2022, respectively</a:t>
            </a:r>
            <a:endParaRPr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Decide which technology to learn and master can enhance self employability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5b5f11cc0_4_140"/>
          <p:cNvSpPr txBox="1"/>
          <p:nvPr/>
        </p:nvSpPr>
        <p:spPr>
          <a:xfrm>
            <a:off x="3808250" y="1004825"/>
            <a:ext cx="1130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2.3 Insights  for 2023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1a5b5f11cc0_4_140"/>
          <p:cNvSpPr/>
          <p:nvPr/>
        </p:nvSpPr>
        <p:spPr>
          <a:xfrm rot="-1753183">
            <a:off x="-2449560" y="4859580"/>
            <a:ext cx="25783551" cy="9586253"/>
          </a:xfrm>
          <a:prstGeom prst="rect">
            <a:avLst/>
          </a:prstGeom>
          <a:solidFill>
            <a:srgbClr val="545454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1a5b5f11cc0_4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835789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a5b5f11cc0_4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8156196"/>
            <a:ext cx="1783058" cy="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a5b5f11cc0_4_140"/>
          <p:cNvSpPr/>
          <p:nvPr/>
        </p:nvSpPr>
        <p:spPr>
          <a:xfrm>
            <a:off x="1028700" y="9591065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a5b5f11cc0_4_140"/>
          <p:cNvSpPr/>
          <p:nvPr/>
        </p:nvSpPr>
        <p:spPr>
          <a:xfrm>
            <a:off x="1028700" y="-675827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a5b5f11cc0_4_140"/>
          <p:cNvSpPr txBox="1"/>
          <p:nvPr/>
        </p:nvSpPr>
        <p:spPr>
          <a:xfrm>
            <a:off x="4191000" y="1775825"/>
            <a:ext cx="1142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1" lang="en-US" sz="5000" u="sng" cap="none" strike="noStrike">
                <a:solidFill>
                  <a:srgbClr val="263F6B"/>
                </a:solidFill>
                <a:latin typeface="Montserrat"/>
                <a:ea typeface="Montserrat"/>
                <a:cs typeface="Montserrat"/>
                <a:sym typeface="Montserrat"/>
              </a:rPr>
              <a:t>Collecting and storing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a5b5f11cc0_4_140"/>
          <p:cNvSpPr txBox="1"/>
          <p:nvPr/>
        </p:nvSpPr>
        <p:spPr>
          <a:xfrm>
            <a:off x="341275" y="3683950"/>
            <a:ext cx="67311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majority, regardless of business and technical background, has the intention to Agree and Strongly Agree that the organisation should collect and manage ESG data. </a:t>
            </a:r>
            <a:endParaRPr b="0"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Data leaders pay attention the Environment and Society</a:t>
            </a:r>
            <a:endParaRPr b="1"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Businesses are able to grow sustainably and contribute to society</a:t>
            </a:r>
            <a:endParaRPr b="1"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g1a5b5f11cc0_4_140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4700" y="2904759"/>
            <a:ext cx="10034600" cy="619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7bf504856_0_24"/>
          <p:cNvSpPr txBox="1"/>
          <p:nvPr/>
        </p:nvSpPr>
        <p:spPr>
          <a:xfrm>
            <a:off x="3985472" y="1028700"/>
            <a:ext cx="113325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64"/>
              <a:buFont typeface="Arial"/>
              <a:buNone/>
            </a:pPr>
            <a:r>
              <a:rPr b="1" i="0" lang="en-US" sz="7464" u="none" cap="none" strike="noStrike">
                <a:solidFill>
                  <a:srgbClr val="263F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Recommendations</a:t>
            </a:r>
            <a:endParaRPr b="1" i="0" sz="7464" u="none" cap="none" strike="noStrike">
              <a:solidFill>
                <a:srgbClr val="263F6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0" name="Google Shape;270;g1a7bf504856_0_24"/>
          <p:cNvSpPr/>
          <p:nvPr/>
        </p:nvSpPr>
        <p:spPr>
          <a:xfrm rot="-8231905">
            <a:off x="-10109054" y="6176647"/>
            <a:ext cx="16230501" cy="10441186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1a7bf504856_0_24"/>
          <p:cNvSpPr/>
          <p:nvPr/>
        </p:nvSpPr>
        <p:spPr>
          <a:xfrm rot="-8231905">
            <a:off x="-10507583" y="6538117"/>
            <a:ext cx="16230501" cy="10441186"/>
          </a:xfrm>
          <a:prstGeom prst="rect">
            <a:avLst/>
          </a:prstGeom>
          <a:solidFill>
            <a:srgbClr val="263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1a7bf504856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028700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a7bf504856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52893" y="7316416"/>
            <a:ext cx="2556816" cy="25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a7bf504856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0039" y="1733723"/>
            <a:ext cx="2556816" cy="2575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g1a7bf504856_0_24"/>
          <p:cNvCxnSpPr/>
          <p:nvPr/>
        </p:nvCxnSpPr>
        <p:spPr>
          <a:xfrm>
            <a:off x="1827653" y="2945296"/>
            <a:ext cx="1386300" cy="0"/>
          </a:xfrm>
          <a:prstGeom prst="straightConnector1">
            <a:avLst/>
          </a:prstGeom>
          <a:noFill/>
          <a:ln cap="flat" cmpd="sng" w="76200">
            <a:solidFill>
              <a:srgbClr val="263F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g1a7bf504856_0_24"/>
          <p:cNvSpPr txBox="1"/>
          <p:nvPr/>
        </p:nvSpPr>
        <p:spPr>
          <a:xfrm>
            <a:off x="8039625" y="3295900"/>
            <a:ext cx="759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Understand self’s strengths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1a7bf504856_0_24"/>
          <p:cNvSpPr txBox="1"/>
          <p:nvPr/>
        </p:nvSpPr>
        <p:spPr>
          <a:xfrm>
            <a:off x="8039625" y="4884163"/>
            <a:ext cx="759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Understand the market demand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1a7bf504856_0_24"/>
          <p:cNvSpPr txBox="1"/>
          <p:nvPr/>
        </p:nvSpPr>
        <p:spPr>
          <a:xfrm>
            <a:off x="8039625" y="6472450"/>
            <a:ext cx="759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Make efforts and be well-prepared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g1a7bf504856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3550" y="3667950"/>
            <a:ext cx="2752650" cy="27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a7bf504856_0_24"/>
          <p:cNvSpPr txBox="1"/>
          <p:nvPr/>
        </p:nvSpPr>
        <p:spPr>
          <a:xfrm>
            <a:off x="2013750" y="6755900"/>
            <a:ext cx="549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Data Specialist</a:t>
            </a:r>
            <a:endParaRPr b="1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2b3829ce9_0_57"/>
          <p:cNvSpPr txBox="1"/>
          <p:nvPr/>
        </p:nvSpPr>
        <p:spPr>
          <a:xfrm>
            <a:off x="3985472" y="1028700"/>
            <a:ext cx="113325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64"/>
              <a:buFont typeface="Arial"/>
              <a:buNone/>
            </a:pPr>
            <a:r>
              <a:rPr b="1" i="0" lang="en-US" sz="7464" u="none" cap="none" strike="noStrike">
                <a:solidFill>
                  <a:srgbClr val="263F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Recommendations</a:t>
            </a:r>
            <a:endParaRPr b="1" i="0" sz="7464" u="none" cap="none" strike="noStrike">
              <a:solidFill>
                <a:srgbClr val="263F6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6" name="Google Shape;286;g1b2b3829ce9_0_57"/>
          <p:cNvSpPr/>
          <p:nvPr/>
        </p:nvSpPr>
        <p:spPr>
          <a:xfrm rot="-8231905">
            <a:off x="-10109054" y="6176647"/>
            <a:ext cx="16230501" cy="10441186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1b2b3829ce9_0_57"/>
          <p:cNvSpPr/>
          <p:nvPr/>
        </p:nvSpPr>
        <p:spPr>
          <a:xfrm rot="-8231905">
            <a:off x="-10507583" y="6538117"/>
            <a:ext cx="16230501" cy="10441186"/>
          </a:xfrm>
          <a:prstGeom prst="rect">
            <a:avLst/>
          </a:prstGeom>
          <a:solidFill>
            <a:srgbClr val="263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1b2b3829ce9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028700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b2b3829ce9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52893" y="7316416"/>
            <a:ext cx="2556816" cy="25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b2b3829ce9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0039" y="1733723"/>
            <a:ext cx="2556816" cy="2575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g1b2b3829ce9_0_57"/>
          <p:cNvCxnSpPr/>
          <p:nvPr/>
        </p:nvCxnSpPr>
        <p:spPr>
          <a:xfrm>
            <a:off x="1827653" y="2945296"/>
            <a:ext cx="1386300" cy="0"/>
          </a:xfrm>
          <a:prstGeom prst="straightConnector1">
            <a:avLst/>
          </a:prstGeom>
          <a:noFill/>
          <a:ln cap="flat" cmpd="sng" w="76200">
            <a:solidFill>
              <a:srgbClr val="263F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g1b2b3829ce9_0_57"/>
          <p:cNvSpPr txBox="1"/>
          <p:nvPr/>
        </p:nvSpPr>
        <p:spPr>
          <a:xfrm>
            <a:off x="8039625" y="3295900"/>
            <a:ext cx="10248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Optimize automated decision making process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1b2b3829ce9_0_57"/>
          <p:cNvSpPr txBox="1"/>
          <p:nvPr/>
        </p:nvSpPr>
        <p:spPr>
          <a:xfrm>
            <a:off x="8039625" y="4884163"/>
            <a:ext cx="759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Utilize data for risk detection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1b2b3829ce9_0_57"/>
          <p:cNvSpPr txBox="1"/>
          <p:nvPr/>
        </p:nvSpPr>
        <p:spPr>
          <a:xfrm>
            <a:off x="8039625" y="6472450"/>
            <a:ext cx="1003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Grow sustainably a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nd contribute to society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1b2b3829ce9_0_57"/>
          <p:cNvSpPr txBox="1"/>
          <p:nvPr/>
        </p:nvSpPr>
        <p:spPr>
          <a:xfrm>
            <a:off x="2378100" y="6777350"/>
            <a:ext cx="549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Business</a:t>
            </a:r>
            <a:endParaRPr b="1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g1b2b3829ce9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5700" y="3484988"/>
            <a:ext cx="2752650" cy="27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a5add0f859_9_10"/>
          <p:cNvSpPr/>
          <p:nvPr/>
        </p:nvSpPr>
        <p:spPr>
          <a:xfrm rot="-5203516">
            <a:off x="-2261807" y="1680951"/>
            <a:ext cx="13171408" cy="859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a5add0f859_9_10"/>
          <p:cNvSpPr/>
          <p:nvPr/>
        </p:nvSpPr>
        <p:spPr>
          <a:xfrm rot="-5203516">
            <a:off x="-2697099" y="1701348"/>
            <a:ext cx="13171408" cy="8596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a5add0f859_9_10"/>
          <p:cNvSpPr txBox="1"/>
          <p:nvPr/>
        </p:nvSpPr>
        <p:spPr>
          <a:xfrm>
            <a:off x="1633350" y="4468225"/>
            <a:ext cx="58773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64"/>
              <a:buFont typeface="Arial"/>
              <a:buNone/>
            </a:pPr>
            <a:r>
              <a:rPr b="1" i="0" lang="en-US" sz="7464" u="none" cap="none" strike="noStrike">
                <a:solidFill>
                  <a:srgbClr val="263F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Limitations</a:t>
            </a:r>
            <a:endParaRPr b="1" i="0" sz="7464" u="none" cap="none" strike="noStrike">
              <a:solidFill>
                <a:srgbClr val="263F6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04" name="Google Shape;304;g1a5add0f859_9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028700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a5add0f859_9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52893" y="7316416"/>
            <a:ext cx="2556816" cy="25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a5add0f859_9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0039" y="1733723"/>
            <a:ext cx="2556816" cy="2575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g1a5add0f859_9_10"/>
          <p:cNvCxnSpPr/>
          <p:nvPr/>
        </p:nvCxnSpPr>
        <p:spPr>
          <a:xfrm>
            <a:off x="1827653" y="2945296"/>
            <a:ext cx="1386300" cy="0"/>
          </a:xfrm>
          <a:prstGeom prst="straightConnector1">
            <a:avLst/>
          </a:prstGeom>
          <a:noFill/>
          <a:ln cap="flat" cmpd="sng" w="76200">
            <a:solidFill>
              <a:srgbClr val="263F6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8" name="Google Shape;308;g1a5add0f859_9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9425" y="1635525"/>
            <a:ext cx="1386300" cy="120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a5add0f859_9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9425" y="4647650"/>
            <a:ext cx="1386300" cy="120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a5add0f859_9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5300" y="7548088"/>
            <a:ext cx="1386300" cy="120117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a5add0f859_9_10"/>
          <p:cNvSpPr txBox="1"/>
          <p:nvPr/>
        </p:nvSpPr>
        <p:spPr>
          <a:xfrm>
            <a:off x="11104300" y="2052850"/>
            <a:ext cx="759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Incompatible response design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g1a5add0f859_9_10"/>
          <p:cNvSpPr txBox="1"/>
          <p:nvPr/>
        </p:nvSpPr>
        <p:spPr>
          <a:xfrm>
            <a:off x="11104300" y="5028650"/>
            <a:ext cx="705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Lack of organization’s information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g1a5add0f859_9_10"/>
          <p:cNvSpPr txBox="1"/>
          <p:nvPr/>
        </p:nvSpPr>
        <p:spPr>
          <a:xfrm>
            <a:off x="11195425" y="7825438"/>
            <a:ext cx="607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ing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clarify a trend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5add0f859_9_65"/>
          <p:cNvSpPr/>
          <p:nvPr/>
        </p:nvSpPr>
        <p:spPr>
          <a:xfrm>
            <a:off x="1785500" y="1203625"/>
            <a:ext cx="6597300" cy="8338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1a5add0f859_9_65"/>
          <p:cNvSpPr/>
          <p:nvPr/>
        </p:nvSpPr>
        <p:spPr>
          <a:xfrm>
            <a:off x="10180689" y="1203625"/>
            <a:ext cx="6597300" cy="833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1a5add0f859_9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235" y="3670065"/>
            <a:ext cx="4511842" cy="476805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a5add0f859_9_65"/>
          <p:cNvSpPr/>
          <p:nvPr/>
        </p:nvSpPr>
        <p:spPr>
          <a:xfrm>
            <a:off x="10180700" y="1203625"/>
            <a:ext cx="6597300" cy="8338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a5add0f859_9_65"/>
          <p:cNvSpPr txBox="1"/>
          <p:nvPr/>
        </p:nvSpPr>
        <p:spPr>
          <a:xfrm>
            <a:off x="2550975" y="2270425"/>
            <a:ext cx="5299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CODING</a:t>
            </a:r>
            <a:endParaRPr b="1" i="0" sz="5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1a5add0f859_9_65"/>
          <p:cNvSpPr txBox="1"/>
          <p:nvPr/>
        </p:nvSpPr>
        <p:spPr>
          <a:xfrm>
            <a:off x="10461650" y="2474700"/>
            <a:ext cx="60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a5add0f859_9_65"/>
          <p:cNvSpPr txBox="1"/>
          <p:nvPr/>
        </p:nvSpPr>
        <p:spPr>
          <a:xfrm>
            <a:off x="10773350" y="1946275"/>
            <a:ext cx="5412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COMBINED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1a5add0f859_9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85350" y="3670075"/>
            <a:ext cx="4745863" cy="47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a5add0f859_8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835789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a5add0f859_8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8156196"/>
            <a:ext cx="1783058" cy="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a5add0f859_8_19"/>
          <p:cNvSpPr/>
          <p:nvPr/>
        </p:nvSpPr>
        <p:spPr>
          <a:xfrm>
            <a:off x="1028700" y="9591065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1a5add0f859_8_19"/>
          <p:cNvSpPr/>
          <p:nvPr/>
        </p:nvSpPr>
        <p:spPr>
          <a:xfrm>
            <a:off x="1028700" y="-675827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1a5add0f859_8_19"/>
          <p:cNvSpPr txBox="1"/>
          <p:nvPr/>
        </p:nvSpPr>
        <p:spPr>
          <a:xfrm>
            <a:off x="4572000" y="1272450"/>
            <a:ext cx="132537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b="1" i="0" lang="en-US" sz="8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REFERENCE LIST</a:t>
            </a:r>
            <a:endParaRPr b="1" i="0" sz="8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a5add0f859_8_19"/>
          <p:cNvSpPr txBox="1"/>
          <p:nvPr/>
        </p:nvSpPr>
        <p:spPr>
          <a:xfrm>
            <a:off x="922950" y="2694150"/>
            <a:ext cx="17208000" cy="6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Bean, Randy. “How Companies Say They're Using Big Data.” Harvard Business Review, 28 April 2017, https://hbr.org/2017/04/how-companies-say-theyre-using-big-data. Accessed 6 December 2022.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“ESG data: why is it important and what is its future?” BNP Paribas CIB, 15 January 2021, https://cib.bnpparibas/esg-data-why-is-it-important-and-what-is-its-future/. Accessed 6 December 2022.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Gates, Bill, and Collins Hemingway. Business @ the Speed of Thought: Using a Digital Nervous System. Penguin, 1999. Accessed 6 December 2022.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“Home.” YouTube, https://zeenea.com/the-must-have-roles-for-the-perfect-data-analytics-team/?fbclid=IwAR3xTH6Jv7P6tkY77KVKiDPuZqNVLep1XzkQd4KJP7W55Ya9IYhQwrGNgug. Accessed 6 December 2022.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3F6B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028700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242" y="8956802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94137" y="698454"/>
            <a:ext cx="2556816" cy="25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461" y="9578419"/>
            <a:ext cx="2556816" cy="257554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2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2"/>
          <p:cNvSpPr txBox="1"/>
          <p:nvPr/>
        </p:nvSpPr>
        <p:spPr>
          <a:xfrm>
            <a:off x="1028700" y="2926750"/>
            <a:ext cx="9746700" cy="4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1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94"/>
              <a:buFont typeface="Arial"/>
              <a:buNone/>
            </a:pPr>
            <a:r>
              <a:rPr b="1" i="0" lang="en-US" sz="16194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2"/>
          <p:cNvSpPr txBox="1"/>
          <p:nvPr/>
        </p:nvSpPr>
        <p:spPr>
          <a:xfrm>
            <a:off x="1028700" y="7451675"/>
            <a:ext cx="70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would love to answer your enquiries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2"/>
          <p:cNvSpPr txBox="1"/>
          <p:nvPr/>
        </p:nvSpPr>
        <p:spPr>
          <a:xfrm>
            <a:off x="12319617" y="6333969"/>
            <a:ext cx="493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50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flipH="1">
            <a:off x="6305562" y="-995510"/>
            <a:ext cx="12278020" cy="12278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9636325" y="-203861"/>
            <a:ext cx="8947256" cy="10694589"/>
          </a:xfrm>
          <a:custGeom>
            <a:rect b="b" l="l" r="r" t="t"/>
            <a:pathLst>
              <a:path extrusionOk="0" h="10286874" w="8606155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81" r="-5052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028700" y="1200150"/>
            <a:ext cx="64944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36"/>
              <a:buFont typeface="Arial"/>
              <a:buNone/>
            </a:pPr>
            <a:r>
              <a:rPr b="1" i="0" lang="en-US" sz="8236" u="none" cap="none" strike="noStrike">
                <a:solidFill>
                  <a:srgbClr val="263F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TABLE OF 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107957" y="4787366"/>
            <a:ext cx="61236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50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Introduction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250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Data Analysis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250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3</a:t>
            </a: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Appendices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76242" y="8956802"/>
            <a:ext cx="1783058" cy="29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5add0f859_0_51"/>
          <p:cNvSpPr/>
          <p:nvPr/>
        </p:nvSpPr>
        <p:spPr>
          <a:xfrm rot="2700000">
            <a:off x="-2646541" y="9043331"/>
            <a:ext cx="5293119" cy="248746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1a5add0f859_0_51"/>
          <p:cNvSpPr/>
          <p:nvPr/>
        </p:nvSpPr>
        <p:spPr>
          <a:xfrm rot="2700000">
            <a:off x="15641459" y="-1243669"/>
            <a:ext cx="5293119" cy="248746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1a5add0f859_0_51"/>
          <p:cNvSpPr/>
          <p:nvPr/>
        </p:nvSpPr>
        <p:spPr>
          <a:xfrm>
            <a:off x="1052525" y="6308030"/>
            <a:ext cx="4641563" cy="2976753"/>
          </a:xfrm>
          <a:custGeom>
            <a:rect b="b" l="l" r="r" t="t"/>
            <a:pathLst>
              <a:path extrusionOk="0" h="660400" w="1687841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solidFill>
            <a:srgbClr val="263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a5add0f859_0_51"/>
          <p:cNvSpPr/>
          <p:nvPr/>
        </p:nvSpPr>
        <p:spPr>
          <a:xfrm>
            <a:off x="-2512615" y="2291277"/>
            <a:ext cx="8249387" cy="1309243"/>
          </a:xfrm>
          <a:custGeom>
            <a:rect b="b" l="l" r="r" t="t"/>
            <a:pathLst>
              <a:path extrusionOk="0" h="660400" w="4161103">
                <a:moveTo>
                  <a:pt x="4036643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036643" y="0"/>
                </a:lnTo>
                <a:cubicBezTo>
                  <a:pt x="4105223" y="0"/>
                  <a:pt x="4161103" y="55880"/>
                  <a:pt x="4161103" y="124460"/>
                </a:cubicBezTo>
                <a:lnTo>
                  <a:pt x="4161103" y="535940"/>
                </a:lnTo>
                <a:cubicBezTo>
                  <a:pt x="4161103" y="604520"/>
                  <a:pt x="4105223" y="660400"/>
                  <a:pt x="4036643" y="660400"/>
                </a:cubicBezTo>
                <a:close/>
              </a:path>
            </a:pathLst>
          </a:custGeom>
          <a:solidFill>
            <a:srgbClr val="263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1a5add0f859_0_51"/>
          <p:cNvSpPr/>
          <p:nvPr/>
        </p:nvSpPr>
        <p:spPr>
          <a:xfrm>
            <a:off x="12547151" y="2291277"/>
            <a:ext cx="8249387" cy="1309243"/>
          </a:xfrm>
          <a:custGeom>
            <a:rect b="b" l="l" r="r" t="t"/>
            <a:pathLst>
              <a:path extrusionOk="0" h="660400" w="4161103">
                <a:moveTo>
                  <a:pt x="4036643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036643" y="0"/>
                </a:lnTo>
                <a:cubicBezTo>
                  <a:pt x="4105223" y="0"/>
                  <a:pt x="4161103" y="55880"/>
                  <a:pt x="4161103" y="124460"/>
                </a:cubicBezTo>
                <a:lnTo>
                  <a:pt x="4161103" y="535940"/>
                </a:lnTo>
                <a:cubicBezTo>
                  <a:pt x="4161103" y="604520"/>
                  <a:pt x="4105223" y="660400"/>
                  <a:pt x="4036643" y="660400"/>
                </a:cubicBezTo>
                <a:close/>
              </a:path>
            </a:pathLst>
          </a:custGeom>
          <a:solidFill>
            <a:srgbClr val="263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a5add0f859_0_51"/>
          <p:cNvSpPr/>
          <p:nvPr/>
        </p:nvSpPr>
        <p:spPr>
          <a:xfrm>
            <a:off x="6823207" y="6308030"/>
            <a:ext cx="4641563" cy="2976753"/>
          </a:xfrm>
          <a:custGeom>
            <a:rect b="b" l="l" r="r" t="t"/>
            <a:pathLst>
              <a:path extrusionOk="0" h="660400" w="1687841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solidFill>
            <a:srgbClr val="263F6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b="1" i="0" sz="2499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Provide comparison for the differences between 2020 and 2022. Emphasise on key insights in 2022</a:t>
            </a:r>
            <a:endParaRPr b="0" i="0" sz="2499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g1a5add0f859_0_51"/>
          <p:cNvSpPr/>
          <p:nvPr/>
        </p:nvSpPr>
        <p:spPr>
          <a:xfrm>
            <a:off x="12593889" y="6308030"/>
            <a:ext cx="4641563" cy="2976753"/>
          </a:xfrm>
          <a:custGeom>
            <a:rect b="b" l="l" r="r" t="t"/>
            <a:pathLst>
              <a:path extrusionOk="0" h="660400" w="1687841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solidFill>
            <a:srgbClr val="263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1a5add0f859_0_51"/>
          <p:cNvSpPr txBox="1"/>
          <p:nvPr/>
        </p:nvSpPr>
        <p:spPr>
          <a:xfrm>
            <a:off x="6174205" y="1995611"/>
            <a:ext cx="5935500" cy="19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en-US" sz="6500" u="none" cap="none" strike="noStrike">
                <a:solidFill>
                  <a:srgbClr val="263F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PROJECT SUMMARY</a:t>
            </a:r>
            <a:endParaRPr b="0" i="0" sz="6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a5add0f859_0_51"/>
          <p:cNvSpPr txBox="1"/>
          <p:nvPr/>
        </p:nvSpPr>
        <p:spPr>
          <a:xfrm>
            <a:off x="1443797" y="6812596"/>
            <a:ext cx="383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a5add0f859_0_51"/>
          <p:cNvSpPr txBox="1"/>
          <p:nvPr/>
        </p:nvSpPr>
        <p:spPr>
          <a:xfrm>
            <a:off x="1015550" y="432525"/>
            <a:ext cx="10230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22986" lvl="0" marL="457200" marR="0" rtl="0" algn="l">
              <a:lnSpc>
                <a:spcPct val="97996"/>
              </a:lnSpc>
              <a:spcBef>
                <a:spcPts val="0"/>
              </a:spcBef>
              <a:spcAft>
                <a:spcPts val="0"/>
              </a:spcAft>
              <a:buClr>
                <a:srgbClr val="263F6B"/>
              </a:buClr>
              <a:buSzPts val="8236"/>
              <a:buFont typeface="Montserrat ExtraBold"/>
              <a:buAutoNum type="arabicPeriod"/>
            </a:pPr>
            <a:r>
              <a:rPr b="1" i="0" lang="en-US" sz="8236" u="none" cap="none" strike="noStrike">
                <a:solidFill>
                  <a:srgbClr val="263F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a5add0f859_0_51"/>
          <p:cNvSpPr txBox="1"/>
          <p:nvPr/>
        </p:nvSpPr>
        <p:spPr>
          <a:xfrm>
            <a:off x="5014925" y="4177925"/>
            <a:ext cx="84012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project aims to illustrate the current state of 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and digital solutions of New Zealand in 2020 and 2022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g1a5add0f859_0_51"/>
          <p:cNvSpPr/>
          <p:nvPr/>
        </p:nvSpPr>
        <p:spPr>
          <a:xfrm>
            <a:off x="1052507" y="6308030"/>
            <a:ext cx="4641563" cy="2976753"/>
          </a:xfrm>
          <a:custGeom>
            <a:rect b="b" l="l" r="r" t="t"/>
            <a:pathLst>
              <a:path extrusionOk="0" h="660400" w="1687841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solidFill>
            <a:srgbClr val="263F6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</a:t>
            </a:r>
            <a:endParaRPr b="1" i="0" sz="2499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Combine the dataset based on relevant questions.</a:t>
            </a:r>
            <a:endParaRPr b="0" i="0" sz="2499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g1a5add0f859_0_51"/>
          <p:cNvSpPr/>
          <p:nvPr/>
        </p:nvSpPr>
        <p:spPr>
          <a:xfrm>
            <a:off x="12593882" y="6308030"/>
            <a:ext cx="4641563" cy="2976753"/>
          </a:xfrm>
          <a:custGeom>
            <a:rect b="b" l="l" r="r" t="t"/>
            <a:pathLst>
              <a:path extrusionOk="0" h="660400" w="1687841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solidFill>
            <a:srgbClr val="263F6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 and Recommendation</a:t>
            </a:r>
            <a:endParaRPr b="1" i="0" sz="2499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Provide conclusions and potential suggestions. Restrictions also addressed</a:t>
            </a:r>
            <a:endParaRPr b="0" i="0" sz="2499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3F6B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 rot="-1753183">
            <a:off x="-1113235" y="4406355"/>
            <a:ext cx="25783551" cy="9586253"/>
          </a:xfrm>
          <a:prstGeom prst="rect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29874" y="1628875"/>
            <a:ext cx="5080401" cy="1915160"/>
          </a:xfrm>
          <a:custGeom>
            <a:rect b="b" l="l" r="r" t="t"/>
            <a:pathLst>
              <a:path extrusionOk="0" h="660400" w="1687841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2632578" y="7448006"/>
            <a:ext cx="4626722" cy="1810294"/>
          </a:xfrm>
          <a:custGeom>
            <a:rect b="b" l="l" r="r" t="t"/>
            <a:pathLst>
              <a:path extrusionOk="0" h="660400" w="1687841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5422" y="1654922"/>
            <a:ext cx="6977156" cy="697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07239">
            <a:off x="10339641" y="7796868"/>
            <a:ext cx="1675183" cy="83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092761">
            <a:off x="6064753" y="2118368"/>
            <a:ext cx="1675183" cy="83131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6176242" y="3875188"/>
            <a:ext cx="59355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36"/>
              <a:buFont typeface="Arial"/>
              <a:buNone/>
            </a:pPr>
            <a:r>
              <a:rPr b="1" i="0" lang="en-US" sz="8236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 DATA </a:t>
            </a:r>
            <a:endParaRPr b="1" i="0" sz="8236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97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36"/>
              <a:buFont typeface="Arial"/>
              <a:buNone/>
            </a:pPr>
            <a:r>
              <a:rPr b="1" i="0" lang="en-US" sz="8236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ANALYSIS</a:t>
            </a:r>
            <a:endParaRPr b="1" i="0" sz="8236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879242" y="2000117"/>
            <a:ext cx="45804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2.1 Combined dataset for 2020 and 2022</a:t>
            </a:r>
            <a:endParaRPr b="1" i="0" sz="3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3033446" y="7780453"/>
            <a:ext cx="38250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2.3 Insights for 2022</a:t>
            </a:r>
            <a:endParaRPr b="1" i="0" sz="3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1604526">
            <a:off x="5618791" y="7076893"/>
            <a:ext cx="1675183" cy="83131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629878" y="7307781"/>
            <a:ext cx="4624684" cy="1809496"/>
          </a:xfrm>
          <a:custGeom>
            <a:rect b="b" l="l" r="r" t="t"/>
            <a:pathLst>
              <a:path extrusionOk="0" h="660400" w="1687841">
                <a:moveTo>
                  <a:pt x="1563381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381" y="0"/>
                </a:lnTo>
                <a:cubicBezTo>
                  <a:pt x="1631961" y="0"/>
                  <a:pt x="1687841" y="55880"/>
                  <a:pt x="1687841" y="124460"/>
                </a:cubicBezTo>
                <a:lnTo>
                  <a:pt x="1687841" y="535940"/>
                </a:lnTo>
                <a:cubicBezTo>
                  <a:pt x="1687841" y="604520"/>
                  <a:pt x="1631961" y="660400"/>
                  <a:pt x="1563381" y="6604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2.2 Comparisons for      2020 and 2022</a:t>
            </a:r>
            <a:endParaRPr b="1" i="0" sz="3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t/>
            </a:r>
            <a:endParaRPr b="0" i="0" sz="2499" u="none" cap="none" strike="noStrike">
              <a:solidFill>
                <a:srgbClr val="21242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5b5f11cc0_4_54"/>
          <p:cNvSpPr txBox="1"/>
          <p:nvPr/>
        </p:nvSpPr>
        <p:spPr>
          <a:xfrm>
            <a:off x="3808250" y="1004825"/>
            <a:ext cx="113001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2.1 Combined dataset for 2020 and 2022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a5b5f11cc0_4_54"/>
          <p:cNvSpPr/>
          <p:nvPr/>
        </p:nvSpPr>
        <p:spPr>
          <a:xfrm rot="-1753183">
            <a:off x="-1866560" y="4821980"/>
            <a:ext cx="25783551" cy="9586253"/>
          </a:xfrm>
          <a:prstGeom prst="rect">
            <a:avLst/>
          </a:prstGeom>
          <a:solidFill>
            <a:srgbClr val="545454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1a5b5f11cc0_4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835789"/>
            <a:ext cx="1783058" cy="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a5b5f11cc0_4_54"/>
          <p:cNvSpPr/>
          <p:nvPr/>
        </p:nvSpPr>
        <p:spPr>
          <a:xfrm>
            <a:off x="1028700" y="9591065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a5b5f11cc0_4_54"/>
          <p:cNvSpPr/>
          <p:nvPr/>
        </p:nvSpPr>
        <p:spPr>
          <a:xfrm>
            <a:off x="1028700" y="-675827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8" name="Google Shape;148;g1a5b5f11cc0_4_54"/>
          <p:cNvGraphicFramePr/>
          <p:nvPr/>
        </p:nvGraphicFramePr>
        <p:xfrm>
          <a:off x="952500" y="425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{43EFBB78-C3A0-4CAC-BBE4-A3E5D8A39363}</a:tableStyleId>
              </a:tblPr>
              <a:tblGrid>
                <a:gridCol w="5696750"/>
                <a:gridCol w="5696725"/>
                <a:gridCol w="4989525"/>
              </a:tblGrid>
              <a:tr h="77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Logic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Results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904225">
                <a:tc>
                  <a:txBody>
                    <a:bodyPr/>
                    <a:lstStyle/>
                    <a:p>
                      <a:pPr indent="-38735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Montserrat"/>
                        <a:buChar char="★"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Identify common questions in 2020 and 2022.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8735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Montserrat"/>
                        <a:buChar char="★"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Process data so the values match in the two years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8735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Montserrat"/>
                        <a:buChar char="★"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Merge the two datasets by rows.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8735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Montserrat"/>
                        <a:buChar char="★"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 out all the questions 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873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Montserrat"/>
                        <a:buChar char="★"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Group the questions into categories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8735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Montserrat"/>
                        <a:buChar char="★"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Standardise the data 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8735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Montserrat"/>
                        <a:buChar char="★"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Combine the datasets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combined dataset includes: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8735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Montserrat"/>
                        <a:buChar char="★"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 columns 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8735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Montserrat"/>
                        <a:buChar char="★"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166 observations 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(72 respondents in 2020 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94 respondents from 2022) </a:t>
                      </a:r>
                      <a:endParaRPr sz="25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sz="2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9" name="Google Shape;149;g1a5b5f11cc0_4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23367" y="1291400"/>
            <a:ext cx="1635925" cy="16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5add0f859_9_20"/>
          <p:cNvSpPr txBox="1"/>
          <p:nvPr/>
        </p:nvSpPr>
        <p:spPr>
          <a:xfrm>
            <a:off x="2741450" y="1004825"/>
            <a:ext cx="1345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2.2 Comparisons  (2020 &amp; 2022)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a5add0f859_9_20"/>
          <p:cNvSpPr/>
          <p:nvPr/>
        </p:nvSpPr>
        <p:spPr>
          <a:xfrm rot="-1753183">
            <a:off x="-1866560" y="4821980"/>
            <a:ext cx="25783551" cy="9586253"/>
          </a:xfrm>
          <a:prstGeom prst="rect">
            <a:avLst/>
          </a:prstGeom>
          <a:solidFill>
            <a:srgbClr val="545454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2020, 34.04% of companies reject making automated data-driven decisions.Then, in 2022, the rate of disagreement to automated data-driven decisions reduces to 25%.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1a5add0f859_9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835789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a5add0f859_9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8156196"/>
            <a:ext cx="1783058" cy="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a5add0f859_9_20"/>
          <p:cNvSpPr/>
          <p:nvPr/>
        </p:nvSpPr>
        <p:spPr>
          <a:xfrm>
            <a:off x="1028700" y="9591065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1a5add0f859_9_20"/>
          <p:cNvSpPr/>
          <p:nvPr/>
        </p:nvSpPr>
        <p:spPr>
          <a:xfrm>
            <a:off x="1028700" y="-675827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1a5add0f859_9_20"/>
          <p:cNvSpPr txBox="1"/>
          <p:nvPr/>
        </p:nvSpPr>
        <p:spPr>
          <a:xfrm>
            <a:off x="6454600" y="2129125"/>
            <a:ext cx="522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1" lang="en-US" sz="5000" u="sng" cap="none" strike="noStrike">
                <a:solidFill>
                  <a:srgbClr val="263F6B"/>
                </a:solidFill>
                <a:latin typeface="Montserrat"/>
                <a:ea typeface="Montserrat"/>
                <a:cs typeface="Montserrat"/>
                <a:sym typeface="Montserrat"/>
              </a:rPr>
              <a:t>General</a:t>
            </a:r>
            <a:endParaRPr b="1" i="1" sz="5000" u="sng" cap="none" strike="noStrike">
              <a:solidFill>
                <a:srgbClr val="263F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1a5add0f859_9_20"/>
          <p:cNvSpPr txBox="1"/>
          <p:nvPr/>
        </p:nvSpPr>
        <p:spPr>
          <a:xfrm>
            <a:off x="2940050" y="8156200"/>
            <a:ext cx="146424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2020, 34.04% of companies reject making automated data-driven decisions. Then, in 2022, the rate of disagreement to automated data-driven decisions reduces to 28%.</a:t>
            </a:r>
            <a:endParaRPr b="0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The importance of data in decision making process is enhanced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g1a5add0f859_9_20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533" y="2975175"/>
            <a:ext cx="8293555" cy="51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a5add0f859_9_20" title="Chart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8913" y="2956138"/>
            <a:ext cx="8293550" cy="52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5b5f11cc0_4_76"/>
          <p:cNvSpPr txBox="1"/>
          <p:nvPr/>
        </p:nvSpPr>
        <p:spPr>
          <a:xfrm>
            <a:off x="2741450" y="1004825"/>
            <a:ext cx="1345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2.2 Comparisons  (2020 &amp; 2022)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a5b5f11cc0_4_76"/>
          <p:cNvSpPr/>
          <p:nvPr/>
        </p:nvSpPr>
        <p:spPr>
          <a:xfrm rot="-1753183">
            <a:off x="-2001035" y="4821980"/>
            <a:ext cx="25783551" cy="9586253"/>
          </a:xfrm>
          <a:prstGeom prst="rect">
            <a:avLst/>
          </a:prstGeom>
          <a:solidFill>
            <a:srgbClr val="545454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1a5b5f11cc0_4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835789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a5b5f11cc0_4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8156196"/>
            <a:ext cx="1783058" cy="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a5b5f11cc0_4_76"/>
          <p:cNvSpPr/>
          <p:nvPr/>
        </p:nvSpPr>
        <p:spPr>
          <a:xfrm>
            <a:off x="1028700" y="9591065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a5b5f11cc0_4_76"/>
          <p:cNvSpPr/>
          <p:nvPr/>
        </p:nvSpPr>
        <p:spPr>
          <a:xfrm>
            <a:off x="1028700" y="-675827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a5b5f11cc0_4_76"/>
          <p:cNvSpPr txBox="1"/>
          <p:nvPr/>
        </p:nvSpPr>
        <p:spPr>
          <a:xfrm>
            <a:off x="5598475" y="2054600"/>
            <a:ext cx="7597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1" lang="en-US" sz="5000" u="sng" cap="none" strike="noStrike">
                <a:solidFill>
                  <a:srgbClr val="263F6B"/>
                </a:solidFill>
                <a:latin typeface="Montserrat"/>
                <a:ea typeface="Montserrat"/>
                <a:cs typeface="Montserrat"/>
                <a:sym typeface="Montserrat"/>
              </a:rPr>
              <a:t>Human Resources</a:t>
            </a:r>
            <a:endParaRPr b="1" i="1" sz="5000" u="sng" cap="none" strike="noStrike">
              <a:solidFill>
                <a:srgbClr val="263F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1a5b5f11cc0_4_76"/>
          <p:cNvSpPr txBox="1"/>
          <p:nvPr/>
        </p:nvSpPr>
        <p:spPr>
          <a:xfrm>
            <a:off x="2811750" y="8020025"/>
            <a:ext cx="142194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The portion of organizations with 50+ specialist have increased from 25.53% in 2020 to 34.72% in 2022.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cause of this shift might be predicted that </a:t>
            </a:r>
            <a:r>
              <a:rPr b="1" i="0" lang="en-US" sz="2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 of the organizations having 21-50 specialists is converted to the organisations with 50+.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g1a5b5f11cc0_4_76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6864" y="3008900"/>
            <a:ext cx="7950736" cy="48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a5b5f11cc0_4_76" title="Chart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0450" y="3000150"/>
            <a:ext cx="7950725" cy="4903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acace448e5_0_16"/>
          <p:cNvSpPr/>
          <p:nvPr/>
        </p:nvSpPr>
        <p:spPr>
          <a:xfrm rot="-1753183">
            <a:off x="-1866523" y="4821959"/>
            <a:ext cx="25783551" cy="9586253"/>
          </a:xfrm>
          <a:prstGeom prst="rect">
            <a:avLst/>
          </a:prstGeom>
          <a:solidFill>
            <a:srgbClr val="545454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1acace448e5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835789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acace448e5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8156196"/>
            <a:ext cx="1783058" cy="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acace448e5_0_16"/>
          <p:cNvSpPr/>
          <p:nvPr/>
        </p:nvSpPr>
        <p:spPr>
          <a:xfrm>
            <a:off x="1028700" y="9591065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acace448e5_0_16"/>
          <p:cNvSpPr/>
          <p:nvPr/>
        </p:nvSpPr>
        <p:spPr>
          <a:xfrm>
            <a:off x="1028700" y="-675827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acace448e5_0_16"/>
          <p:cNvSpPr txBox="1"/>
          <p:nvPr/>
        </p:nvSpPr>
        <p:spPr>
          <a:xfrm>
            <a:off x="3252800" y="2003225"/>
            <a:ext cx="1241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1" lang="en-US" sz="5000" u="sng">
                <a:solidFill>
                  <a:srgbClr val="263F6B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acace448e5_0_16"/>
          <p:cNvSpPr txBox="1"/>
          <p:nvPr/>
        </p:nvSpPr>
        <p:spPr>
          <a:xfrm>
            <a:off x="10887375" y="3229000"/>
            <a:ext cx="714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Organisations appear to use Cloud more. 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g1acace448e5_0_16"/>
          <p:cNvSpPr txBox="1"/>
          <p:nvPr/>
        </p:nvSpPr>
        <p:spPr>
          <a:xfrm>
            <a:off x="10726975" y="3816800"/>
            <a:ext cx="665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Cloud usage takes a higher role in organisations from 2020 to 2022. 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1acace448e5_0_16"/>
          <p:cNvSpPr txBox="1"/>
          <p:nvPr/>
        </p:nvSpPr>
        <p:spPr>
          <a:xfrm>
            <a:off x="10726975" y="6438375"/>
            <a:ext cx="6880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market is more competitive or there is a change in the demand of organisations</a:t>
            </a:r>
            <a:endParaRPr b="1"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g1acace448e5_0_1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150400"/>
            <a:ext cx="9698275" cy="59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acace448e5_0_16"/>
          <p:cNvSpPr txBox="1"/>
          <p:nvPr/>
        </p:nvSpPr>
        <p:spPr>
          <a:xfrm>
            <a:off x="10887375" y="5484075"/>
            <a:ext cx="7560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2020, AWS was the most popular of 44.69%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2022, Microsoft Azure surpassed AWS </a:t>
            </a:r>
            <a:endParaRPr/>
          </a:p>
        </p:txBody>
      </p:sp>
      <p:sp>
        <p:nvSpPr>
          <p:cNvPr id="193" name="Google Shape;193;g1acace448e5_0_16"/>
          <p:cNvSpPr txBox="1"/>
          <p:nvPr/>
        </p:nvSpPr>
        <p:spPr>
          <a:xfrm>
            <a:off x="2741450" y="1004825"/>
            <a:ext cx="1345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2.2 Comparisons  (2020 &amp; 2022)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b6141854e_0_109"/>
          <p:cNvSpPr txBox="1"/>
          <p:nvPr/>
        </p:nvSpPr>
        <p:spPr>
          <a:xfrm>
            <a:off x="3808250" y="1004825"/>
            <a:ext cx="1130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2.3 Insights  for 2023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ab6141854e_0_109"/>
          <p:cNvSpPr/>
          <p:nvPr/>
        </p:nvSpPr>
        <p:spPr>
          <a:xfrm rot="-1753183">
            <a:off x="-1866523" y="4821959"/>
            <a:ext cx="25783551" cy="9586253"/>
          </a:xfrm>
          <a:prstGeom prst="rect">
            <a:avLst/>
          </a:prstGeom>
          <a:solidFill>
            <a:srgbClr val="545454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1ab6141854e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835789"/>
            <a:ext cx="1783058" cy="2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ab6141854e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8156196"/>
            <a:ext cx="1783058" cy="2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ab6141854e_0_109"/>
          <p:cNvSpPr/>
          <p:nvPr/>
        </p:nvSpPr>
        <p:spPr>
          <a:xfrm>
            <a:off x="1028700" y="9591065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ab6141854e_0_109"/>
          <p:cNvSpPr/>
          <p:nvPr/>
        </p:nvSpPr>
        <p:spPr>
          <a:xfrm>
            <a:off x="1028700" y="-675827"/>
            <a:ext cx="16230600" cy="13518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1ab6141854e_0_109"/>
          <p:cNvSpPr txBox="1"/>
          <p:nvPr/>
        </p:nvSpPr>
        <p:spPr>
          <a:xfrm>
            <a:off x="3252800" y="2003225"/>
            <a:ext cx="1241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1" lang="en-US" sz="5000" u="sng" cap="none" strike="noStrike">
                <a:solidFill>
                  <a:srgbClr val="263F6B"/>
                </a:solidFill>
                <a:latin typeface="Montserrat"/>
                <a:ea typeface="Montserrat"/>
                <a:cs typeface="Montserrat"/>
                <a:sym typeface="Montserrat"/>
              </a:rPr>
              <a:t>Benefits of data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1ab6141854e_0_10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25" y="3032524"/>
            <a:ext cx="10214649" cy="6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ab6141854e_0_109"/>
          <p:cNvSpPr txBox="1"/>
          <p:nvPr/>
        </p:nvSpPr>
        <p:spPr>
          <a:xfrm>
            <a:off x="11100700" y="2957525"/>
            <a:ext cx="6880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0" i="0" lang="en-US" sz="2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have</a:t>
            </a:r>
            <a:r>
              <a:rPr b="0" i="0" lang="en-US" sz="2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higher return on investments by making decisions based on data.</a:t>
            </a:r>
            <a:endParaRPr b="0"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g1ab6141854e_0_109"/>
          <p:cNvSpPr txBox="1"/>
          <p:nvPr/>
        </p:nvSpPr>
        <p:spPr>
          <a:xfrm>
            <a:off x="11100700" y="5028025"/>
            <a:ext cx="6748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90% have increased sufficiently across teams as a result of process automation.</a:t>
            </a:r>
            <a:endParaRPr/>
          </a:p>
        </p:txBody>
      </p:sp>
      <p:sp>
        <p:nvSpPr>
          <p:cNvPr id="208" name="Google Shape;208;g1ab6141854e_0_109"/>
          <p:cNvSpPr txBox="1"/>
          <p:nvPr/>
        </p:nvSpPr>
        <p:spPr>
          <a:xfrm>
            <a:off x="11145550" y="7213113"/>
            <a:ext cx="665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90% confirm that they can more quickly find out the risks and opportunities.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1ab6141854e_0_109"/>
          <p:cNvSpPr txBox="1"/>
          <p:nvPr/>
        </p:nvSpPr>
        <p:spPr>
          <a:xfrm>
            <a:off x="11145550" y="3992775"/>
            <a:ext cx="688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Maximizing business’s revenue</a:t>
            </a:r>
            <a:endParaRPr b="1"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g1ab6141854e_0_109"/>
          <p:cNvSpPr txBox="1"/>
          <p:nvPr/>
        </p:nvSpPr>
        <p:spPr>
          <a:xfrm>
            <a:off x="11100700" y="6120575"/>
            <a:ext cx="665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Optimizing the performance of human resources </a:t>
            </a:r>
            <a:endParaRPr b="1"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g1ab6141854e_0_109"/>
          <p:cNvSpPr txBox="1"/>
          <p:nvPr/>
        </p:nvSpPr>
        <p:spPr>
          <a:xfrm>
            <a:off x="11145550" y="8248375"/>
            <a:ext cx="6880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Preventing risks and utilizing 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r>
              <a:rPr b="1" lang="en-US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